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9" r:id="rId1"/>
  </p:sldMasterIdLst>
  <p:notesMasterIdLst>
    <p:notesMasterId r:id="rId28"/>
  </p:notesMasterIdLst>
  <p:handoutMasterIdLst>
    <p:handoutMasterId r:id="rId29"/>
  </p:handoutMasterIdLst>
  <p:sldIdLst>
    <p:sldId id="404" r:id="rId2"/>
    <p:sldId id="406" r:id="rId3"/>
    <p:sldId id="408" r:id="rId4"/>
    <p:sldId id="409" r:id="rId5"/>
    <p:sldId id="410" r:id="rId6"/>
    <p:sldId id="424" r:id="rId7"/>
    <p:sldId id="412" r:id="rId8"/>
    <p:sldId id="413" r:id="rId9"/>
    <p:sldId id="411" r:id="rId10"/>
    <p:sldId id="420" r:id="rId11"/>
    <p:sldId id="422" r:id="rId12"/>
    <p:sldId id="407" r:id="rId13"/>
    <p:sldId id="414" r:id="rId14"/>
    <p:sldId id="421" r:id="rId15"/>
    <p:sldId id="415" r:id="rId16"/>
    <p:sldId id="436" r:id="rId17"/>
    <p:sldId id="437" r:id="rId18"/>
    <p:sldId id="435" r:id="rId19"/>
    <p:sldId id="434" r:id="rId20"/>
    <p:sldId id="438" r:id="rId21"/>
    <p:sldId id="416" r:id="rId22"/>
    <p:sldId id="417" r:id="rId23"/>
    <p:sldId id="423" r:id="rId24"/>
    <p:sldId id="431" r:id="rId25"/>
    <p:sldId id="432" r:id="rId26"/>
    <p:sldId id="433" r:id="rId27"/>
  </p:sldIdLst>
  <p:sldSz cx="9144000" cy="6858000" type="screen4x3"/>
  <p:notesSz cx="7102475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7D948E8-4FD8-406E-90C2-494856264EB7}">
          <p14:sldIdLst>
            <p14:sldId id="404"/>
            <p14:sldId id="406"/>
            <p14:sldId id="408"/>
            <p14:sldId id="409"/>
            <p14:sldId id="410"/>
            <p14:sldId id="424"/>
            <p14:sldId id="412"/>
            <p14:sldId id="413"/>
            <p14:sldId id="411"/>
            <p14:sldId id="420"/>
            <p14:sldId id="422"/>
            <p14:sldId id="407"/>
            <p14:sldId id="414"/>
            <p14:sldId id="421"/>
            <p14:sldId id="415"/>
            <p14:sldId id="436"/>
            <p14:sldId id="437"/>
            <p14:sldId id="435"/>
            <p14:sldId id="434"/>
            <p14:sldId id="438"/>
            <p14:sldId id="416"/>
            <p14:sldId id="417"/>
            <p14:sldId id="423"/>
            <p14:sldId id="431"/>
            <p14:sldId id="432"/>
            <p14:sldId id="433"/>
          </p14:sldIdLst>
        </p14:section>
        <p14:section name="Section sans titre" id="{E1B22EAD-5E37-41D5-AF7D-8FFF1F71BC4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090089"/>
    <a:srgbClr val="D96C40"/>
    <a:srgbClr val="333333"/>
    <a:srgbClr val="0099CC"/>
    <a:srgbClr val="9E8671"/>
    <a:srgbClr val="000000"/>
    <a:srgbClr val="000086"/>
    <a:srgbClr val="010E85"/>
    <a:srgbClr val="518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1271" autoAdjust="0"/>
  </p:normalViewPr>
  <p:slideViewPr>
    <p:cSldViewPr>
      <p:cViewPr varScale="1">
        <p:scale>
          <a:sx n="110" d="100"/>
          <a:sy n="110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52"/>
    </p:cViewPr>
  </p:sorterViewPr>
  <p:notesViewPr>
    <p:cSldViewPr>
      <p:cViewPr varScale="1">
        <p:scale>
          <a:sx n="58" d="100"/>
          <a:sy n="58" d="100"/>
        </p:scale>
        <p:origin x="1848" y="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62" y="1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9D1510-300B-4F53-BCA9-65AA88617213}" type="datetime1">
              <a:rPr lang="fr-FR" smtClean="0"/>
              <a:t>29/11/2020</a:t>
            </a:fld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00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62" y="9722800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E1B611E-953E-4450-A211-6BD4571CEC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39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62" y="1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75B1602-ED60-47E2-9308-45E475B75914}" type="datetime1">
              <a:rPr lang="fr-FR" smtClean="0"/>
              <a:t>29/11/2020</a:t>
            </a:fld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54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1400"/>
            <a:ext cx="5208261" cy="46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00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62" y="9722800"/>
            <a:ext cx="307851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9" tIns="47875" rIns="95749" bIns="4787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9258D44-C329-43B6-BF48-57DD11B9B1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8582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0909" y="3212975"/>
            <a:ext cx="6858000" cy="113110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0909" y="4502857"/>
            <a:ext cx="6858000" cy="11807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84E1-2C17-44EE-8D53-62E0D5B73768}" type="datetime1">
              <a:rPr lang="fr-FR" smtClean="0"/>
              <a:t>29/11/2020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" y="1178504"/>
            <a:ext cx="9144000" cy="19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53BD-39F6-42BA-843B-5E08D300CB53}" type="datetime1">
              <a:rPr lang="fr-FR" smtClean="0"/>
              <a:t>29/11/2020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CFD4E4F-3D4E-41EF-8159-255F4F0F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15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809-2D55-4911-AD7F-23C747CA7831}" type="datetime1">
              <a:rPr lang="fr-FR" smtClean="0"/>
              <a:t>29/11/2020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B28DC8A-103B-46AB-AF2A-679A4C04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10294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44624"/>
            <a:ext cx="5671542" cy="903635"/>
          </a:xfrm>
        </p:spPr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/>
          <a:lstStyle>
            <a:lvl1pPr marL="444500" indent="-444500">
              <a:defRPr/>
            </a:lvl1pPr>
            <a:lvl2pPr marL="901700" indent="-444500">
              <a:defRPr/>
            </a:lvl2pPr>
            <a:lvl3pPr marL="1257300" indent="-3429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669360"/>
            <a:ext cx="1063030" cy="184472"/>
          </a:xfrm>
        </p:spPr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669360"/>
            <a:ext cx="3086100" cy="18447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669360"/>
            <a:ext cx="630982" cy="184472"/>
          </a:xfrm>
        </p:spPr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7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BFD8-10FC-4297-97A3-1DE09822D6CC}" type="datetime1">
              <a:rPr lang="fr-FR" smtClean="0"/>
              <a:t>29/11/2020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3C790D7-E588-445F-B2BA-007E6926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20378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B424-6E8A-4DD3-97AF-5BAA089C692F}" type="datetime1">
              <a:rPr lang="fr-FR" smtClean="0"/>
              <a:t>29/11/2020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196D8DA-E292-4BC6-A8AB-8BFBC1FC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21741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365125"/>
            <a:ext cx="5673130" cy="1325563"/>
          </a:xfrm>
        </p:spPr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41B-66C2-4B0F-A665-ACFF9FBFE586}" type="datetime1">
              <a:rPr lang="fr-FR" smtClean="0"/>
              <a:t>29/11/2020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www.viasyst.com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8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4D58-72F1-4470-8781-F6406348D639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DD9FBFF-C552-449A-8CD1-3A009ADA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338698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3CA4-B33F-4EED-AF7A-5728AA07E31B}" type="datetime1">
              <a:rPr lang="fr-FR" smtClean="0"/>
              <a:t>29/11/2020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5A3FAE-1C96-4A54-91BE-EE8D365D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127895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1196752"/>
            <a:ext cx="2949575" cy="8606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1196752"/>
            <a:ext cx="4629150" cy="4664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5274-12D0-4168-9C54-6FEA12CB4B55}" type="datetime1">
              <a:rPr lang="fr-FR" smtClean="0"/>
              <a:t>29/11/2020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6D230C9-C942-49F8-AF09-86465DC4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199797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1124744"/>
            <a:ext cx="2949575" cy="9326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736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ABF1-31D5-46F1-94D6-7544FDA57C82}" type="datetime1">
              <a:rPr lang="fr-FR" smtClean="0"/>
              <a:t>29/11/2020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C891F03-6EBF-4E10-8F41-1C79D623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www.efcocert.eu</a:t>
            </a:r>
          </a:p>
        </p:txBody>
      </p:sp>
    </p:spTree>
    <p:extLst>
      <p:ext uri="{BB962C8B-B14F-4D97-AF65-F5344CB8AC3E}">
        <p14:creationId xmlns:p14="http://schemas.microsoft.com/office/powerpoint/2010/main" val="163160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-66923"/>
            <a:ext cx="5671542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628800"/>
            <a:ext cx="7886700" cy="45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A51F839-3D4C-4A82-9DE8-3E9B0D3FF6B2}" type="datetime1">
              <a:rPr lang="fr-FR" smtClean="0"/>
              <a:t>29/11/2020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www.efcocert.eu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AF9AA17-627C-462D-9C1B-810A5BEE1F5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1F969E-936B-4AE2-A45C-5BAED8AB4C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0" y="8650"/>
            <a:ext cx="2057400" cy="8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0099C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96C40"/>
        </a:buClr>
        <a:buFont typeface="Wingdings" panose="05000000000000000000" pitchFamily="2" charset="2"/>
        <a:buChar char="ü"/>
        <a:defRPr sz="2800" kern="1200" baseline="0">
          <a:solidFill>
            <a:srgbClr val="333333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C40"/>
        </a:buClr>
        <a:buFont typeface="Wingdings" panose="05000000000000000000" pitchFamily="2" charset="2"/>
        <a:buChar char="ü"/>
        <a:defRPr sz="2400" kern="1200" baseline="0">
          <a:solidFill>
            <a:srgbClr val="333333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C40"/>
        </a:buClr>
        <a:buFont typeface="Wingdings" panose="05000000000000000000" pitchFamily="2" charset="2"/>
        <a:buChar char="ü"/>
        <a:defRPr sz="2000" kern="1200" baseline="0">
          <a:solidFill>
            <a:srgbClr val="333333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C40"/>
        </a:buClr>
        <a:buFont typeface="Wingdings" panose="05000000000000000000" pitchFamily="2" charset="2"/>
        <a:buChar char="ü"/>
        <a:defRPr sz="1800" kern="1200" baseline="0">
          <a:solidFill>
            <a:srgbClr val="333333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C40"/>
        </a:buClr>
        <a:buFont typeface="Wingdings" panose="05000000000000000000" pitchFamily="2" charset="2"/>
        <a:buChar char="ü"/>
        <a:defRPr sz="1800" kern="1200" baseline="0">
          <a:solidFill>
            <a:srgbClr val="333333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WBL Mentor Competence Certification Scheme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Candidates &amp; Examiners Training</a:t>
            </a:r>
          </a:p>
          <a:p>
            <a:r>
              <a:rPr lang="en-GB" noProof="0" dirty="0"/>
              <a:t>November 30</a:t>
            </a:r>
            <a:r>
              <a:rPr lang="en-GB" baseline="30000" noProof="0" dirty="0"/>
              <a:t>th</a:t>
            </a:r>
            <a:r>
              <a:rPr lang="en-GB" noProof="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2303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2F693-1754-461B-9F18-B0E19F45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4624"/>
            <a:ext cx="6319614" cy="903635"/>
          </a:xfrm>
        </p:spPr>
        <p:txBody>
          <a:bodyPr>
            <a:normAutofit fontScale="90000"/>
          </a:bodyPr>
          <a:lstStyle/>
          <a:p>
            <a:r>
              <a:rPr lang="en-IE" dirty="0"/>
              <a:t>Competence Certification Scheme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FE0E2-53F1-4424-89E5-81E181CE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100" b="1" dirty="0"/>
              <a:t>ISO 17024 requirements for competence certification schemes</a:t>
            </a:r>
            <a:endParaRPr lang="fr-FR" sz="3100" dirty="0"/>
          </a:p>
          <a:p>
            <a:pPr marL="0" indent="0">
              <a:buNone/>
            </a:pPr>
            <a:r>
              <a:rPr lang="en-US" b="1" dirty="0"/>
              <a:t>8. Certification schemes </a:t>
            </a:r>
            <a:endParaRPr lang="fr-FR" dirty="0"/>
          </a:p>
          <a:p>
            <a:pPr marL="0" indent="0">
              <a:buNone/>
            </a:pPr>
            <a:r>
              <a:rPr lang="en-US" b="1" dirty="0"/>
              <a:t>8.1 </a:t>
            </a:r>
            <a:r>
              <a:rPr lang="en-US" dirty="0"/>
              <a:t>There shall be a certification scheme for each category of certification. </a:t>
            </a:r>
            <a:endParaRPr lang="fr-FR" dirty="0"/>
          </a:p>
          <a:p>
            <a:pPr marL="0" indent="0">
              <a:buNone/>
            </a:pPr>
            <a:r>
              <a:rPr lang="en-US" b="1" dirty="0"/>
              <a:t>8.2 </a:t>
            </a:r>
            <a:r>
              <a:rPr lang="en-US" dirty="0"/>
              <a:t>A certification scheme shall contain the following elements: </a:t>
            </a:r>
            <a:endParaRPr lang="fr-FR" dirty="0"/>
          </a:p>
          <a:p>
            <a:pPr lvl="0"/>
            <a:r>
              <a:rPr lang="en-US" dirty="0"/>
              <a:t>scope of certification; </a:t>
            </a:r>
            <a:endParaRPr lang="fr-FR" dirty="0"/>
          </a:p>
          <a:p>
            <a:pPr lvl="0"/>
            <a:r>
              <a:rPr lang="en-US" dirty="0"/>
              <a:t>job and task description; </a:t>
            </a:r>
            <a:endParaRPr lang="fr-FR" dirty="0"/>
          </a:p>
          <a:p>
            <a:pPr lvl="0"/>
            <a:r>
              <a:rPr lang="en-US" dirty="0"/>
              <a:t>required competence; </a:t>
            </a:r>
            <a:endParaRPr lang="fr-FR" dirty="0"/>
          </a:p>
          <a:p>
            <a:pPr lvl="0"/>
            <a:r>
              <a:rPr lang="en-US" dirty="0"/>
              <a:t>abilities (when applicable); </a:t>
            </a:r>
            <a:endParaRPr lang="fr-FR" dirty="0"/>
          </a:p>
          <a:p>
            <a:pPr lvl="0"/>
            <a:r>
              <a:rPr lang="en-US" dirty="0"/>
              <a:t>prerequisites (when applicable); </a:t>
            </a:r>
            <a:endParaRPr lang="fr-FR" dirty="0"/>
          </a:p>
          <a:p>
            <a:pPr lvl="0"/>
            <a:r>
              <a:rPr lang="en-US" dirty="0"/>
              <a:t>code of conduct (when applicable). </a:t>
            </a:r>
            <a:endParaRPr lang="fr-FR" dirty="0"/>
          </a:p>
          <a:p>
            <a:pPr marL="446088" indent="0">
              <a:buNone/>
            </a:pPr>
            <a:r>
              <a:rPr lang="en-US" sz="2200" dirty="0"/>
              <a:t>NOTE 1 A code of conduct describes the ethical or personal behavior required by the scheme. </a:t>
            </a:r>
            <a:endParaRPr lang="fr-FR" sz="2200" dirty="0"/>
          </a:p>
          <a:p>
            <a:pPr marL="446088" indent="0">
              <a:buNone/>
            </a:pPr>
            <a:r>
              <a:rPr lang="en-US" sz="2200" dirty="0"/>
              <a:t>NOTE 2 Abilities can include physical capabilities such as vision, hearing and mobility. </a:t>
            </a:r>
            <a:endParaRPr lang="fr-FR" sz="2200" dirty="0"/>
          </a:p>
          <a:p>
            <a:pPr marL="0" indent="0">
              <a:buNone/>
            </a:pPr>
            <a:r>
              <a:rPr lang="en-US" b="1" dirty="0"/>
              <a:t>8.3 </a:t>
            </a:r>
            <a:r>
              <a:rPr lang="en-US" dirty="0"/>
              <a:t>A certification scheme shall include the following certification process requirements: </a:t>
            </a:r>
            <a:endParaRPr lang="fr-FR" dirty="0"/>
          </a:p>
          <a:p>
            <a:pPr lvl="0"/>
            <a:r>
              <a:rPr lang="en-US" dirty="0"/>
              <a:t>criteria for initial certification and recertification; </a:t>
            </a:r>
            <a:endParaRPr lang="fr-FR" dirty="0"/>
          </a:p>
          <a:p>
            <a:pPr lvl="0"/>
            <a:r>
              <a:rPr lang="en-US" dirty="0"/>
              <a:t>assessment methods for initial certification and recertification; </a:t>
            </a:r>
            <a:endParaRPr lang="fr-FR" dirty="0"/>
          </a:p>
          <a:p>
            <a:pPr lvl="0"/>
            <a:r>
              <a:rPr lang="en-US" dirty="0"/>
              <a:t>surveillance methods and criteria (if applicable); </a:t>
            </a:r>
            <a:endParaRPr lang="fr-FR" dirty="0"/>
          </a:p>
          <a:p>
            <a:pPr lvl="0"/>
            <a:r>
              <a:rPr lang="en-US" dirty="0"/>
              <a:t>criteria for suspending and withdrawing certification; </a:t>
            </a:r>
            <a:endParaRPr lang="fr-FR" dirty="0"/>
          </a:p>
          <a:p>
            <a:pPr lvl="0"/>
            <a:r>
              <a:rPr lang="en-US" dirty="0"/>
              <a:t>criteria for changing the scope or level of certification (if applicable).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C67AAA-9583-4120-A27B-E79EB41F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3E8F6D-7079-4D46-91CA-40CF7619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FEDA2-F054-4B35-9043-F7B3A0B3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61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CBFF9-B3CA-4FEC-9CC0-17F6EE80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834" y="44624"/>
            <a:ext cx="6607646" cy="903635"/>
          </a:xfrm>
        </p:spPr>
        <p:txBody>
          <a:bodyPr>
            <a:normAutofit fontScale="90000"/>
          </a:bodyPr>
          <a:lstStyle/>
          <a:p>
            <a:r>
              <a:rPr lang="en-IE" dirty="0"/>
              <a:t>Mentor4WBL Certification Scheme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D19FA7-5FC2-49E5-94E0-75B974A3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27767B-A5C7-48D3-8ECB-5C73A21D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8BAD97-34C3-4DB1-835A-A669B882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827862-4BEC-4E60-8987-349D6AEF86A9}"/>
              </a:ext>
            </a:extLst>
          </p:cNvPr>
          <p:cNvSpPr txBox="1"/>
          <p:nvPr/>
        </p:nvSpPr>
        <p:spPr>
          <a:xfrm>
            <a:off x="395536" y="836712"/>
            <a:ext cx="827564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en-IE" altLang="fr-FR" sz="1700" dirty="0"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The </a:t>
            </a:r>
            <a:r>
              <a:rPr lang="en-IE" altLang="fr-FR" sz="17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EU WBL Mentor Competence Certification Scheme</a:t>
            </a:r>
            <a:r>
              <a:rPr lang="en-IE" altLang="fr-FR" sz="1700" b="1" dirty="0"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IE" altLang="fr-FR" sz="1700" dirty="0"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consists of the following normative documents</a:t>
            </a:r>
            <a:r>
              <a:rPr lang="en-IE" altLang="fr-FR" sz="17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:</a:t>
            </a:r>
          </a:p>
          <a:p>
            <a:pPr lvl="0" algn="just" eaLnBrk="0" hangingPunct="0"/>
            <a:r>
              <a:rPr lang="en-IE" altLang="fr-FR" sz="1700" dirty="0">
                <a:latin typeface="+mn-lt"/>
              </a:rPr>
              <a:t> </a:t>
            </a:r>
          </a:p>
          <a:p>
            <a:pPr marL="285750" lvl="0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EU MENTOR4WBL 3000</a:t>
            </a:r>
            <a:r>
              <a:rPr lang="en-IE" altLang="fr-FR" sz="17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: Fundamentals and vocabulary</a:t>
            </a:r>
          </a:p>
          <a:p>
            <a:pPr lvl="0" algn="just" eaLnBrk="0" hangingPunct="0">
              <a:buClr>
                <a:schemeClr val="accent2"/>
              </a:buClr>
            </a:pPr>
            <a:endParaRPr lang="en-IE" altLang="fr-FR" sz="1700" dirty="0">
              <a:latin typeface="+mn-lt"/>
            </a:endParaRPr>
          </a:p>
          <a:p>
            <a:pPr marL="285750" lvl="0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EU MENTOR4WBL 3001</a:t>
            </a:r>
            <a:r>
              <a:rPr lang="en-IE" altLang="fr-FR" sz="17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: Requirements: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latin typeface="+mn-lt"/>
              </a:rPr>
              <a:t>Prerequisites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latin typeface="+mn-lt"/>
              </a:rPr>
              <a:t>Competence Matrix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latin typeface="+mn-lt"/>
              </a:rPr>
              <a:t>Certification levels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latin typeface="+mn-lt"/>
              </a:rPr>
              <a:t>Code of conduct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latin typeface="+mn-lt"/>
              </a:rPr>
              <a:t>Certification exam</a:t>
            </a:r>
          </a:p>
          <a:p>
            <a:pPr lvl="1" algn="just" eaLnBrk="0" hangingPunct="0">
              <a:buClr>
                <a:schemeClr val="accent2"/>
              </a:buClr>
            </a:pPr>
            <a:endParaRPr lang="en-IE" altLang="fr-FR" sz="1700" dirty="0">
              <a:latin typeface="+mn-lt"/>
            </a:endParaRPr>
          </a:p>
          <a:p>
            <a:pPr marL="285750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EU MENTOR4WBL 3002</a:t>
            </a:r>
            <a:r>
              <a:rPr lang="en-IE" altLang="fr-FR" sz="17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: Exam material</a:t>
            </a:r>
          </a:p>
          <a:p>
            <a:pPr marL="285750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IE" altLang="fr-FR" sz="17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285750" lvl="0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EU MENTOR4WBL 3024</a:t>
            </a:r>
            <a:r>
              <a:rPr lang="en-IE" altLang="fr-FR" sz="17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Segoe UI Semilight" panose="020B0402040204020203" pitchFamily="34" charset="0"/>
              </a:rPr>
              <a:t>: Requirements for certification bodies: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rPr>
              <a:t>Requirements for certification bodies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rPr>
              <a:t>Requirements for examiners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rPr>
              <a:t>Certification contract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rPr>
              <a:t>Certification process &amp; exams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rPr>
              <a:t>Certificate</a:t>
            </a:r>
          </a:p>
          <a:p>
            <a:pPr marL="742950" lvl="1" indent="-285750" algn="just" eaLnBrk="0" hangingPunct="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IE" altLang="fr-FR" sz="1700" dirty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rPr>
              <a:t>Integrity programme</a:t>
            </a:r>
            <a:endParaRPr lang="en-IE" altLang="fr-FR" sz="1700" dirty="0">
              <a:latin typeface="+mn-l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291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34269-FE27-4677-96F0-728D29C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Competence Matrix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15332-961F-40D2-8D5A-8317E69F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32276-A479-46E5-B568-32D4F707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92075-338E-4E17-BFA9-18BE805D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BE8D2D-1BB5-4CCF-90CE-2A0E8814F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5552653" cy="45153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E34E81-238B-483C-9E9C-ED8BE966A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142" y="2780928"/>
            <a:ext cx="3818362" cy="34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34269-FE27-4677-96F0-728D29C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Competence Matrix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15332-961F-40D2-8D5A-8317E69F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32276-A479-46E5-B568-32D4F707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92075-338E-4E17-BFA9-18BE805D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F8383B-E70F-462F-872F-1C1983CD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92696"/>
            <a:ext cx="84963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66DEC-BA46-4737-9758-C3D586F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Prerequisites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B3164-A437-4CA4-BB95-1EFB4FA6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6E5DD-AA12-40C8-BDD2-BC03FFC3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4DE20-F9F5-4D01-9A14-E03F0FDF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7E2A37-AFCA-4729-B3E7-87E6B15B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899120"/>
            <a:ext cx="87915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34269-FE27-4677-96F0-728D29C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Competence Exam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15332-961F-40D2-8D5A-8317E69F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32276-A479-46E5-B568-32D4F707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92075-338E-4E17-BFA9-18BE805D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21E37D-1069-44BB-B544-83126916B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57436"/>
            <a:ext cx="89344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6E7DD-56C5-4148-88C5-2242AEED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20438-2B57-4404-9F10-D67EB801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177EC6-1B71-4C4D-835A-837FD84A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16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588CF7-819E-4D18-AB66-EBF99C26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438275"/>
            <a:ext cx="8782050" cy="398145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A41A574-20C0-4726-8F17-6C3C5B41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4624"/>
            <a:ext cx="5671542" cy="903635"/>
          </a:xfrm>
        </p:spPr>
        <p:txBody>
          <a:bodyPr/>
          <a:lstStyle/>
          <a:p>
            <a:r>
              <a:rPr lang="en-IE" dirty="0"/>
              <a:t>Competence Exam</a:t>
            </a:r>
          </a:p>
        </p:txBody>
      </p:sp>
    </p:spTree>
    <p:extLst>
      <p:ext uri="{BB962C8B-B14F-4D97-AF65-F5344CB8AC3E}">
        <p14:creationId xmlns:p14="http://schemas.microsoft.com/office/powerpoint/2010/main" val="278464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6E7DD-56C5-4148-88C5-2242AEED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20438-2B57-4404-9F10-D67EB801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177EC6-1B71-4C4D-835A-837FD84A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17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41A574-20C0-4726-8F17-6C3C5B41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4624"/>
            <a:ext cx="5671542" cy="903635"/>
          </a:xfrm>
        </p:spPr>
        <p:txBody>
          <a:bodyPr/>
          <a:lstStyle/>
          <a:p>
            <a:r>
              <a:rPr lang="en-IE" dirty="0"/>
              <a:t>Competence Exam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C1064E-61E9-47AD-9EDA-9F604B19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209675"/>
            <a:ext cx="82962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F25A8-E663-4D66-A300-E9F7AFD1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evidence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56985-9AF4-415B-8DE6-CE29A2E4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IE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Socialize the Mentee – Ability to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 as liaison with stakeholders involved in the mentoring process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the relationship between the Mentee and his school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Portfolio including at least :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0" indent="-342900">
              <a:lnSpc>
                <a:spcPct val="107000"/>
              </a:lnSpc>
              <a:spcBef>
                <a:spcPts val="0"/>
              </a:spcBef>
              <a:buFont typeface="Arial Narrow" panose="020B0606020202030204" pitchFamily="34" charset="0"/>
              <a:buChar char="-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company’s presentation</a:t>
            </a: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342900">
              <a:lnSpc>
                <a:spcPct val="107000"/>
              </a:lnSpc>
              <a:spcBef>
                <a:spcPts val="0"/>
              </a:spcBef>
              <a:buFont typeface="Arial Narrow" panose="020B0606020202030204" pitchFamily="34" charset="0"/>
              <a:buChar char="-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Mentoring Expectations Agreement</a:t>
            </a: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lvl="0" indent="-342900">
              <a:lnSpc>
                <a:spcPct val="107000"/>
              </a:lnSpc>
              <a:spcBef>
                <a:spcPts val="0"/>
              </a:spcBef>
              <a:buFont typeface="Arial Narrow" panose="020B0606020202030204" pitchFamily="34" charset="0"/>
              <a:buChar char="-"/>
            </a:pP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communication with the stakeholders plan </a:t>
            </a:r>
          </a:p>
          <a:p>
            <a:pPr marL="0" indent="0">
              <a:lnSpc>
                <a:spcPct val="107000"/>
              </a:lnSpc>
              <a:buNone/>
              <a:tabLst>
                <a:tab pos="771525" algn="l"/>
              </a:tabLst>
            </a:pPr>
            <a:endParaRPr lang="en-IE" sz="2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  <a:tabLst>
                <a:tab pos="771525" algn="l"/>
              </a:tabLst>
            </a:pPr>
            <a:r>
              <a:rPr lang="en-IE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Develop a productive mentoring relationship – Ability to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and build upon abilities of the mentee to nurture a productive relationship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 this relationship for achieving mutual benefit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positive changes based upon strengths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creative communication tools and techniques to establish trust and open communication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771525" algn="l"/>
              </a:tabLs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 mentee through identifying needs and advocating when/where appropriate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Reflexive journal or portfolio including at least :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assessing match checklist by both the mentor and the mentee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assessing the mentoring relationship checklist by both the mentor and the mentee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70C149-AD9C-4E58-8C9B-8BAA9E09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4589C-B1D5-446F-8C40-2985DE7E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DB74-9C13-4DBE-9996-EBCCEF6E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95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459C5-40FF-4CC1-86D2-FE53C871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4624"/>
            <a:ext cx="6192688" cy="903635"/>
          </a:xfrm>
        </p:spPr>
        <p:txBody>
          <a:bodyPr>
            <a:normAutofit fontScale="90000"/>
          </a:bodyPr>
          <a:lstStyle/>
          <a:p>
            <a:r>
              <a:rPr lang="fr-FR" dirty="0"/>
              <a:t>Evidence-</a:t>
            </a:r>
            <a:r>
              <a:rPr lang="fr-FR" dirty="0" err="1"/>
              <a:t>based</a:t>
            </a:r>
            <a:r>
              <a:rPr lang="fr-FR" dirty="0"/>
              <a:t> self-</a:t>
            </a:r>
            <a:r>
              <a:rPr lang="fr-FR" dirty="0" err="1"/>
              <a:t>assessment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A3C2A3-FAC9-44F3-9F84-8D1FAE46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03DB6-3848-4409-A9AF-5C816747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2210A-34B1-44E0-83B6-6961A37F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19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FDC315-5327-44CD-8B6F-C336792A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400"/>
            <a:ext cx="9144000" cy="57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1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CBC5C-2618-4917-AAF2-52AF2CC9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624"/>
            <a:ext cx="5023470" cy="903635"/>
          </a:xfrm>
        </p:spPr>
        <p:txBody>
          <a:bodyPr/>
          <a:lstStyle/>
          <a:p>
            <a:r>
              <a:rPr lang="en-IE" dirty="0"/>
              <a:t>Summary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0D3B9-F55F-4723-8689-E1D3C98C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5E0BC-3A7E-44AB-A922-FAE29DA0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E72F8-89AA-4B89-89E0-2A0AB6C8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6BF566-B7B6-457B-8E55-07B8213E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4500"/>
            <a:ext cx="883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6E7DD-56C5-4148-88C5-2242AEED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20438-2B57-4404-9F10-D67EB801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177EC6-1B71-4C4D-835A-837FD84A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20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41A574-20C0-4726-8F17-6C3C5B41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4624"/>
            <a:ext cx="5671542" cy="903635"/>
          </a:xfrm>
        </p:spPr>
        <p:txBody>
          <a:bodyPr/>
          <a:lstStyle/>
          <a:p>
            <a:r>
              <a:rPr lang="en-IE" dirty="0"/>
              <a:t>Competence Exam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0799E7-30E4-4D88-A20A-1D42FA07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72269"/>
            <a:ext cx="81343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2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5DAF9-CC03-40A1-8986-ECE8A7A1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Examiners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69503-962F-4A34-AA32-0EF1EED6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488B59-29AF-41F5-904A-3BDC3848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618F7-A036-47AB-8016-A0D29931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21ABD8-8DF4-4F06-8BC7-72E73ADA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271587"/>
            <a:ext cx="83629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3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0A9C1-C1A7-46FB-8789-9E1ACB2D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44624"/>
            <a:ext cx="5311502" cy="903635"/>
          </a:xfrm>
        </p:spPr>
        <p:txBody>
          <a:bodyPr/>
          <a:lstStyle/>
          <a:p>
            <a:r>
              <a:rPr lang="en-IE" dirty="0"/>
              <a:t>Examiners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9869A-22C5-4F44-AD02-E4C80313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6C3357-5792-4570-B23A-B504F2B8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95B193-FD26-40F2-99AF-CE2993D3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73AE88-D315-4469-B61E-DBDA9F28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320130"/>
            <a:ext cx="80105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A01C6-1350-4B29-BB43-D8749F5B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 Organisation 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16E8D-0704-483C-B133-E9D894CB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Experimental dispositions</a:t>
            </a:r>
          </a:p>
          <a:p>
            <a:pPr lvl="1"/>
            <a:r>
              <a:rPr lang="en-IE" dirty="0"/>
              <a:t>WBL Mentors will be allocated in 2 groups</a:t>
            </a:r>
          </a:p>
          <a:p>
            <a:pPr lvl="2"/>
            <a:r>
              <a:rPr lang="en-IE" dirty="0"/>
              <a:t>with preliminary training</a:t>
            </a:r>
          </a:p>
          <a:p>
            <a:pPr lvl="2"/>
            <a:r>
              <a:rPr lang="en-IE" dirty="0"/>
              <a:t>without preliminary training</a:t>
            </a:r>
          </a:p>
          <a:p>
            <a:pPr lvl="1"/>
            <a:r>
              <a:rPr lang="en-IE" dirty="0"/>
              <a:t>Objectives: </a:t>
            </a:r>
          </a:p>
          <a:p>
            <a:pPr lvl="2"/>
            <a:r>
              <a:rPr lang="en-IE" dirty="0"/>
              <a:t>compare the success rate with &amp; without training (O5)</a:t>
            </a:r>
          </a:p>
          <a:p>
            <a:pPr lvl="2"/>
            <a:r>
              <a:rPr lang="en-IE" dirty="0"/>
              <a:t>check feasibility of certification without preliminary O5 training</a:t>
            </a:r>
          </a:p>
          <a:p>
            <a:pPr lvl="2"/>
            <a:r>
              <a:rPr lang="en-IE" dirty="0"/>
              <a:t>identify potential additional training topics &amp; needs (e.g. exam &amp; folder preparation)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04949-2D48-40F1-B0FE-35517FBF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71756-3716-4E83-8B5A-64C3891E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FFDC5-0DA5-42D1-9A24-505045AE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83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A01C6-1350-4B29-BB43-D8749F5B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 Organisation III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16E8D-0704-483C-B133-E9D894CB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dirty="0"/>
              <a:t>Testers’ Training</a:t>
            </a:r>
          </a:p>
          <a:p>
            <a:pPr lvl="1"/>
            <a:r>
              <a:rPr lang="en-IE" dirty="0"/>
              <a:t>Scope:</a:t>
            </a:r>
          </a:p>
          <a:p>
            <a:pPr lvl="2"/>
            <a:r>
              <a:rPr lang="en-IE" dirty="0"/>
              <a:t>platform structure &amp; use</a:t>
            </a:r>
          </a:p>
          <a:p>
            <a:pPr lvl="2"/>
            <a:r>
              <a:rPr lang="en-IE" dirty="0"/>
              <a:t>exam preparation</a:t>
            </a:r>
          </a:p>
          <a:p>
            <a:pPr lvl="2"/>
            <a:r>
              <a:rPr lang="en-IE" dirty="0"/>
              <a:t>exam folder use &amp; format</a:t>
            </a:r>
          </a:p>
          <a:p>
            <a:pPr lvl="1"/>
            <a:r>
              <a:rPr lang="en-IE" dirty="0"/>
              <a:t>Objectives: </a:t>
            </a:r>
          </a:p>
          <a:p>
            <a:pPr lvl="2"/>
            <a:r>
              <a:rPr lang="en-IE" dirty="0"/>
              <a:t>get familiar with the platform</a:t>
            </a:r>
          </a:p>
          <a:p>
            <a:pPr lvl="2"/>
            <a:r>
              <a:rPr lang="en-IE" dirty="0"/>
              <a:t>know how to prepare the exam</a:t>
            </a:r>
          </a:p>
          <a:p>
            <a:pPr lvl="2"/>
            <a:r>
              <a:rPr lang="en-IE" dirty="0"/>
              <a:t>anticipate the necessary folders to prepare and related time management</a:t>
            </a:r>
          </a:p>
          <a:p>
            <a:pPr lvl="2"/>
            <a:r>
              <a:rPr lang="en-IE" dirty="0"/>
              <a:t>know how the exam results will be marked and displayed</a:t>
            </a:r>
          </a:p>
          <a:p>
            <a:pPr lvl="1"/>
            <a:r>
              <a:rPr lang="en-IE" dirty="0"/>
              <a:t>Modalities:</a:t>
            </a:r>
          </a:p>
          <a:p>
            <a:pPr lvl="2"/>
            <a:r>
              <a:rPr lang="en-IE" dirty="0"/>
              <a:t>Examiners and WBL Mentors together</a:t>
            </a:r>
          </a:p>
          <a:p>
            <a:pPr lvl="2"/>
            <a:r>
              <a:rPr lang="en-IE" dirty="0"/>
              <a:t>1 single session of 2 hours</a:t>
            </a:r>
          </a:p>
          <a:p>
            <a:pPr lvl="2"/>
            <a:r>
              <a:rPr lang="en-IE" dirty="0"/>
              <a:t>Attendance of all partners</a:t>
            </a:r>
          </a:p>
          <a:p>
            <a:pPr lvl="1"/>
            <a:r>
              <a:rPr lang="en-IE" dirty="0"/>
              <a:t>Time frame:</a:t>
            </a:r>
          </a:p>
          <a:p>
            <a:pPr lvl="2"/>
            <a:r>
              <a:rPr lang="en-IE" dirty="0"/>
              <a:t>November 2020</a:t>
            </a:r>
          </a:p>
          <a:p>
            <a:pPr lvl="2"/>
            <a:endParaRPr lang="en-I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04949-2D48-40F1-B0FE-35517FBF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71756-3716-4E83-8B5A-64C3891E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FFDC5-0DA5-42D1-9A24-505045AE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48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A01C6-1350-4B29-BB43-D8749F5B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 Organisation 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16E8D-0704-483C-B133-E9D894CB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IE" dirty="0"/>
              <a:t>Exam Process</a:t>
            </a:r>
          </a:p>
          <a:p>
            <a:pPr lvl="1"/>
            <a:r>
              <a:rPr lang="en-IE" dirty="0"/>
              <a:t>Environment:</a:t>
            </a:r>
          </a:p>
          <a:p>
            <a:pPr lvl="2"/>
            <a:r>
              <a:rPr lang="en-IE" dirty="0"/>
              <a:t>Each candidate gets login codes and connects from home</a:t>
            </a:r>
          </a:p>
          <a:p>
            <a:pPr lvl="2"/>
            <a:r>
              <a:rPr lang="en-IE" dirty="0"/>
              <a:t>Unlimited connection time for piloting </a:t>
            </a:r>
          </a:p>
          <a:p>
            <a:pPr lvl="1"/>
            <a:r>
              <a:rPr lang="en-IE" dirty="0"/>
              <a:t>Prerequisites</a:t>
            </a:r>
          </a:p>
          <a:p>
            <a:pPr lvl="2"/>
            <a:r>
              <a:rPr lang="en-IE" dirty="0"/>
              <a:t>candidates enter their prerequisites </a:t>
            </a:r>
          </a:p>
          <a:p>
            <a:pPr lvl="2"/>
            <a:r>
              <a:rPr lang="en-IE" dirty="0"/>
              <a:t>examiners assess the prerequisites and release the candidates</a:t>
            </a:r>
          </a:p>
          <a:p>
            <a:pPr lvl="1"/>
            <a:r>
              <a:rPr lang="en-IE" dirty="0"/>
              <a:t>Exam management: </a:t>
            </a:r>
          </a:p>
          <a:p>
            <a:pPr lvl="2"/>
            <a:r>
              <a:rPr lang="en-IE" dirty="0"/>
              <a:t>open access over week 50</a:t>
            </a:r>
          </a:p>
          <a:p>
            <a:pPr lvl="2"/>
            <a:r>
              <a:rPr lang="en-IE" dirty="0"/>
              <a:t>evidence-based self-assessment on the ViaSyst platform</a:t>
            </a:r>
          </a:p>
          <a:p>
            <a:pPr lvl="1"/>
            <a:r>
              <a:rPr lang="en-IE" dirty="0"/>
              <a:t>Exam marking:</a:t>
            </a:r>
          </a:p>
          <a:p>
            <a:pPr lvl="2"/>
            <a:r>
              <a:rPr lang="en-IE" dirty="0"/>
              <a:t>examiners will be assigned by ViaSyst / EFCoCert</a:t>
            </a:r>
          </a:p>
          <a:p>
            <a:pPr lvl="2"/>
            <a:r>
              <a:rPr lang="en-IE" dirty="0"/>
              <a:t>each exam shall be marked by 2 examiners (at least)</a:t>
            </a:r>
          </a:p>
          <a:p>
            <a:pPr lvl="2"/>
            <a:r>
              <a:rPr lang="en-IE" dirty="0"/>
              <a:t>blend of examiners with and without WBL mentoring experience</a:t>
            </a:r>
          </a:p>
          <a:p>
            <a:pPr lvl="2"/>
            <a:r>
              <a:rPr lang="en-IE" dirty="0"/>
              <a:t>marking results will be compared</a:t>
            </a:r>
          </a:p>
          <a:p>
            <a:pPr lvl="1"/>
            <a:r>
              <a:rPr lang="en-IE" dirty="0"/>
              <a:t>Examiner calibration:</a:t>
            </a:r>
          </a:p>
          <a:p>
            <a:pPr lvl="2"/>
            <a:r>
              <a:rPr lang="en-IE" dirty="0"/>
              <a:t>2 representative test candidates shall be assessed by all examiners</a:t>
            </a:r>
          </a:p>
          <a:p>
            <a:pPr lvl="2"/>
            <a:r>
              <a:rPr lang="en-IE" dirty="0"/>
              <a:t>outcome reproducibility will be compared </a:t>
            </a:r>
          </a:p>
          <a:p>
            <a:pPr lvl="1"/>
            <a:r>
              <a:rPr lang="en-IE" dirty="0"/>
              <a:t>Time frame:</a:t>
            </a:r>
          </a:p>
          <a:p>
            <a:pPr lvl="2"/>
            <a:r>
              <a:rPr lang="en-IE" dirty="0"/>
              <a:t>December 2020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04949-2D48-40F1-B0FE-35517FBF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71756-3716-4E83-8B5A-64C3891E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FFDC5-0DA5-42D1-9A24-505045AE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18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A01C6-1350-4B29-BB43-D8749F5B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 Organisation 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16E8D-0704-483C-B133-E9D894CB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4726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E" dirty="0"/>
              <a:t>Exam Process Validation</a:t>
            </a:r>
          </a:p>
          <a:p>
            <a:pPr lvl="1"/>
            <a:r>
              <a:rPr lang="en-IE" dirty="0"/>
              <a:t>Objectives:</a:t>
            </a:r>
          </a:p>
          <a:p>
            <a:pPr lvl="2"/>
            <a:r>
              <a:rPr lang="en-IE" dirty="0"/>
              <a:t>Assess reliability and representativity  of the exam results</a:t>
            </a:r>
          </a:p>
          <a:p>
            <a:pPr lvl="2"/>
            <a:r>
              <a:rPr lang="en-IE" dirty="0"/>
              <a:t>Validate the pass marks by comparing various models</a:t>
            </a:r>
          </a:p>
          <a:p>
            <a:pPr lvl="2"/>
            <a:r>
              <a:rPr lang="en-IE" dirty="0"/>
              <a:t>Assess reproducibility of the exam marking process</a:t>
            </a:r>
          </a:p>
          <a:p>
            <a:pPr lvl="2"/>
            <a:r>
              <a:rPr lang="en-IE" dirty="0"/>
              <a:t>Compare the success rate with &amp; without training </a:t>
            </a:r>
          </a:p>
          <a:p>
            <a:pPr lvl="2"/>
            <a:r>
              <a:rPr lang="en-IE" dirty="0"/>
              <a:t>Compare the assessment outcome for examiners with and without WBL mentoring</a:t>
            </a:r>
          </a:p>
          <a:p>
            <a:pPr lvl="2"/>
            <a:r>
              <a:rPr lang="en-IE" dirty="0"/>
              <a:t>Check &amp; validate feasibility of certification without preliminary training</a:t>
            </a:r>
          </a:p>
          <a:p>
            <a:pPr lvl="2"/>
            <a:r>
              <a:rPr lang="en-IE" dirty="0"/>
              <a:t>Identify potential additional training topics &amp; needs (e.g. exam &amp; folder preparation)</a:t>
            </a:r>
          </a:p>
          <a:p>
            <a:pPr lvl="2"/>
            <a:r>
              <a:rPr lang="en-IE" dirty="0"/>
              <a:t>Identify scheme &amp; platform adaptation needs</a:t>
            </a:r>
          </a:p>
          <a:p>
            <a:pPr lvl="2"/>
            <a:r>
              <a:rPr lang="en-IE" dirty="0"/>
              <a:t>Collect / complete examples and good practices of demonstrative evidence</a:t>
            </a:r>
          </a:p>
          <a:p>
            <a:pPr lvl="1"/>
            <a:r>
              <a:rPr lang="en-IE" dirty="0"/>
              <a:t>Modalities:</a:t>
            </a:r>
          </a:p>
          <a:p>
            <a:pPr lvl="2"/>
            <a:r>
              <a:rPr lang="en-IE" dirty="0"/>
              <a:t>Testers and experts’ committee provide comments through the template</a:t>
            </a:r>
          </a:p>
          <a:p>
            <a:pPr lvl="2"/>
            <a:r>
              <a:rPr lang="en-IE" dirty="0"/>
              <a:t>EFCoCert &amp; Viasyst establish &amp; circulates a preliminary synthesis report</a:t>
            </a:r>
          </a:p>
          <a:p>
            <a:pPr lvl="2"/>
            <a:r>
              <a:rPr lang="en-IE" dirty="0"/>
              <a:t>WBL providers cross-check the results with the candidates’ reputation</a:t>
            </a:r>
          </a:p>
          <a:p>
            <a:pPr lvl="2"/>
            <a:r>
              <a:rPr lang="en-IE" dirty="0"/>
              <a:t>Figures &amp; options are discussed and agreed in a common meeting</a:t>
            </a:r>
          </a:p>
          <a:p>
            <a:pPr lvl="1"/>
            <a:r>
              <a:rPr lang="en-IE" dirty="0"/>
              <a:t>Scheme finalisation: </a:t>
            </a:r>
          </a:p>
          <a:p>
            <a:pPr lvl="2"/>
            <a:r>
              <a:rPr lang="en-IE" dirty="0"/>
              <a:t>EFCoCert edits the scheme documents</a:t>
            </a:r>
          </a:p>
          <a:p>
            <a:pPr lvl="2"/>
            <a:r>
              <a:rPr lang="en-IE" dirty="0"/>
              <a:t>ViaSyst adapts the platform (as feasible within budget limits)</a:t>
            </a:r>
          </a:p>
          <a:p>
            <a:pPr lvl="1"/>
            <a:r>
              <a:rPr lang="en-IE" dirty="0"/>
              <a:t>Release:</a:t>
            </a:r>
          </a:p>
          <a:p>
            <a:pPr lvl="2"/>
            <a:r>
              <a:rPr lang="en-IE" dirty="0"/>
              <a:t>Partners release the final scheme version</a:t>
            </a:r>
          </a:p>
          <a:p>
            <a:pPr lvl="1"/>
            <a:r>
              <a:rPr lang="en-IE" dirty="0"/>
              <a:t>Time frame:</a:t>
            </a:r>
          </a:p>
          <a:p>
            <a:pPr lvl="2"/>
            <a:r>
              <a:rPr lang="en-IE" dirty="0"/>
              <a:t>January 2021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04949-2D48-40F1-B0FE-35517FBF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71756-3716-4E83-8B5A-64C3891E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FFDC5-0DA5-42D1-9A24-505045AE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3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CBC5C-2618-4917-AAF2-52AF2CC9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624"/>
            <a:ext cx="5023470" cy="903635"/>
          </a:xfrm>
        </p:spPr>
        <p:txBody>
          <a:bodyPr/>
          <a:lstStyle/>
          <a:p>
            <a:r>
              <a:rPr lang="en-IE" dirty="0"/>
              <a:t>Definitions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0D3B9-F55F-4723-8689-E1D3C98C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5E0BC-3A7E-44AB-A922-FAE29DA0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E72F8-89AA-4B89-89E0-2A0AB6C8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E1D7B0-7A57-4882-9D8A-AA376630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624012"/>
            <a:ext cx="81724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04059-64ED-4F41-BBB2-3C77EFE0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Standardisation Process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A47FF-CEC3-4AD6-82D5-72925146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494C4A-CDD0-4259-8AE0-3701082E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48FAB-3A66-4EC2-9D5E-155DDA17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4</a:t>
            </a:fld>
            <a:endParaRPr lang="fr-FR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F7054C22-97EB-4971-8525-D94FA44D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7" y="836712"/>
            <a:ext cx="8239645" cy="573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3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E44EC-CD83-4D81-9388-67BF7D73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Experts’ Committee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1B136D-A9C3-4F71-B678-79E226E3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9C8CD3-2E56-4B15-9ADD-6ED6E6A8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ED1CF-3256-4188-984F-6337D59F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3A258DC-1837-42E1-A773-8A03352CF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75692"/>
              </p:ext>
            </p:extLst>
          </p:nvPr>
        </p:nvGraphicFramePr>
        <p:xfrm>
          <a:off x="251520" y="836712"/>
          <a:ext cx="8717340" cy="5685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640">
                  <a:extLst>
                    <a:ext uri="{9D8B030D-6E8A-4147-A177-3AD203B41FA5}">
                      <a16:colId xmlns:a16="http://schemas.microsoft.com/office/drawing/2014/main" val="997184842"/>
                    </a:ext>
                  </a:extLst>
                </a:gridCol>
                <a:gridCol w="1151666">
                  <a:extLst>
                    <a:ext uri="{9D8B030D-6E8A-4147-A177-3AD203B41FA5}">
                      <a16:colId xmlns:a16="http://schemas.microsoft.com/office/drawing/2014/main" val="1885158603"/>
                    </a:ext>
                  </a:extLst>
                </a:gridCol>
                <a:gridCol w="607119">
                  <a:extLst>
                    <a:ext uri="{9D8B030D-6E8A-4147-A177-3AD203B41FA5}">
                      <a16:colId xmlns:a16="http://schemas.microsoft.com/office/drawing/2014/main" val="1015386154"/>
                    </a:ext>
                  </a:extLst>
                </a:gridCol>
                <a:gridCol w="1942567">
                  <a:extLst>
                    <a:ext uri="{9D8B030D-6E8A-4147-A177-3AD203B41FA5}">
                      <a16:colId xmlns:a16="http://schemas.microsoft.com/office/drawing/2014/main" val="911498036"/>
                    </a:ext>
                  </a:extLst>
                </a:gridCol>
                <a:gridCol w="3694348">
                  <a:extLst>
                    <a:ext uri="{9D8B030D-6E8A-4147-A177-3AD203B41FA5}">
                      <a16:colId xmlns:a16="http://schemas.microsoft.com/office/drawing/2014/main" val="2558329499"/>
                    </a:ext>
                  </a:extLst>
                </a:gridCol>
              </a:tblGrid>
              <a:tr h="37446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noProof="0">
                          <a:effectLst/>
                        </a:rPr>
                        <a:t>Name</a:t>
                      </a:r>
                      <a:endParaRPr lang="en-IE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5" marR="7205" marT="72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noProof="0">
                          <a:effectLst/>
                        </a:rPr>
                        <a:t>First name</a:t>
                      </a:r>
                      <a:endParaRPr lang="en-IE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5" marR="7205" marT="72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5" marR="7205" marT="72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noProof="0">
                          <a:effectLst/>
                        </a:rPr>
                        <a:t>Organisation</a:t>
                      </a:r>
                      <a:endParaRPr lang="en-IE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5" marR="7205" marT="72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noProof="0">
                          <a:effectLst/>
                        </a:rPr>
                        <a:t>Interested parties</a:t>
                      </a:r>
                      <a:endParaRPr lang="en-IE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5" marR="7205" marT="72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17067"/>
                  </a:ext>
                </a:extLst>
              </a:tr>
              <a:tr h="23792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BARTSOKA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Maria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OAED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Authorities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351648144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BESKESE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Ahmet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TR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BAU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University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910123242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BLANC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Didier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CH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EFCoCert Foundation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Foundation / Certification / Standardisation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869983329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ERZURUMLU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Yaman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TR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BAU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University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91672855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GOMEZ GUTIERREZ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Fabian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SP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FyG Consultores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Consulting &amp; Research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570560115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GOYA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Miguel Angel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SP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Andalucia Emprende 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Public Regional Foundation for Entrepreneurs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extLst>
                  <a:ext uri="{0D108BD9-81ED-4DB2-BD59-A6C34878D82A}">
                    <a16:rowId xmlns:a16="http://schemas.microsoft.com/office/drawing/2014/main" val="93018936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KALLERGI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Jennie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DIEK Egaleo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VET School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076506748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KAROULAS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Gerasimos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IME GSEVEE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Chamber of Commerce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3078483730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KIRIAKOS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Dimitris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DIEK Egaleo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VET School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524092010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LE LANN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Florence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CH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ViaSyst SA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Private SME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1928074500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LEE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Mark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US/AUS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IBSTPI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Private Standardisation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446155904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MERKOS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Stephanos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OAED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Authorities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901843939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MINTON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Ann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UK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University of Derby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University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437179031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MYSIRI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Elisa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IME GSEVEE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Chamber of Commerce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552981658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NIEDZWIEDZ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Joanna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UK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C4FF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Consulting &amp; Research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1559186154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PERROTTET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Stéphane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CH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EdelCert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Certification Body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496093491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RANELLETTI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Andrea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IT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Erifo Project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Center for research and lifelong learning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2056641686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SINGH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Lakvir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UK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C4FF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Consulting &amp; Research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1033302830"/>
                  </a:ext>
                </a:extLst>
              </a:tr>
              <a:tr h="22757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SIOMADIS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Vassilis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GR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IME GSEVEE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Chamber of Commerce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470700832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TAVELLA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Andrea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IT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E.RI.FO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Center for research and lifelong learning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4263076702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TUNC BOZBURA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F.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TR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BAU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University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1600534395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TUZCUOGLU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Selcuk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TR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BAU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University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628738824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ZIARATI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noProof="0">
                          <a:effectLst/>
                        </a:rPr>
                        <a:t>Reza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noProof="0">
                          <a:effectLst/>
                        </a:rPr>
                        <a:t>UK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>
                          <a:effectLst/>
                        </a:rPr>
                        <a:t>C4FF</a:t>
                      </a:r>
                      <a:endParaRPr lang="en-IE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noProof="0" dirty="0">
                          <a:effectLst/>
                        </a:rPr>
                        <a:t>Consulting &amp; Research</a:t>
                      </a:r>
                      <a:endParaRPr lang="en-IE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5" marR="7205" marT="7205" marB="0" anchor="ctr"/>
                </a:tc>
                <a:extLst>
                  <a:ext uri="{0D108BD9-81ED-4DB2-BD59-A6C34878D82A}">
                    <a16:rowId xmlns:a16="http://schemas.microsoft.com/office/drawing/2014/main" val="67420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75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6B886-3A90-473E-B658-BDD6BEC8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Scheme Experts Committee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941DDF-9B26-4AC0-8E53-1E59D20F9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 fontScale="40000" lnSpcReduction="20000"/>
          </a:bodyPr>
          <a:lstStyle/>
          <a:p>
            <a:pPr marL="0" lvl="1" indent="0">
              <a:buNone/>
            </a:pPr>
            <a:r>
              <a:rPr lang="fr-FR" sz="4300" b="1" dirty="0"/>
              <a:t>5.3 </a:t>
            </a:r>
            <a:r>
              <a:rPr lang="en-GB" sz="4300" b="1" dirty="0"/>
              <a:t>Experts group</a:t>
            </a:r>
          </a:p>
          <a:p>
            <a:pPr marL="93663" lvl="1" indent="0">
              <a:buNone/>
            </a:pPr>
            <a:endParaRPr lang="fr-FR" sz="3100" b="1" dirty="0"/>
          </a:p>
          <a:p>
            <a:pPr marL="0" lvl="1" indent="0">
              <a:buNone/>
            </a:pPr>
            <a:r>
              <a:rPr lang="fr-FR" sz="3500" b="1" dirty="0"/>
              <a:t>5.3.1</a:t>
            </a:r>
            <a:r>
              <a:rPr lang="fr-FR" sz="2700" b="1" dirty="0"/>
              <a:t> </a:t>
            </a:r>
            <a:r>
              <a:rPr lang="en-GB" sz="3600" b="1" dirty="0"/>
              <a:t>Experts Group profile</a:t>
            </a:r>
            <a:endParaRPr lang="fr-FR" sz="3600" b="1" dirty="0"/>
          </a:p>
          <a:p>
            <a:pPr marL="0" indent="0">
              <a:buNone/>
            </a:pPr>
            <a:r>
              <a:rPr lang="en-GB" sz="3600" dirty="0"/>
              <a:t>The collective profile of the experts group shall comply to following specifications and competences:</a:t>
            </a:r>
            <a:endParaRPr lang="fr-FR" sz="3600" dirty="0"/>
          </a:p>
          <a:p>
            <a:pPr lvl="0"/>
            <a:r>
              <a:rPr lang="en-GB" sz="3600" dirty="0"/>
              <a:t>technical, managerial and academical expertise of the sector concerned by the standardisation project;</a:t>
            </a:r>
            <a:endParaRPr lang="fr-FR" sz="3600" dirty="0"/>
          </a:p>
          <a:p>
            <a:pPr lvl="0"/>
            <a:r>
              <a:rPr lang="en-GB" sz="3600" dirty="0"/>
              <a:t>experience of national or international standardisation work;</a:t>
            </a:r>
            <a:endParaRPr lang="fr-FR" sz="3600" dirty="0"/>
          </a:p>
          <a:p>
            <a:pPr lvl="0"/>
            <a:r>
              <a:rPr lang="en-GB" sz="3600" dirty="0"/>
              <a:t>representation of all interested parties (see 4.2.3);</a:t>
            </a:r>
            <a:endParaRPr lang="fr-FR" sz="3600" dirty="0"/>
          </a:p>
          <a:p>
            <a:pPr lvl="0"/>
            <a:r>
              <a:rPr lang="en-GB" sz="3600" dirty="0"/>
              <a:t>control of English and/or development language of the standardisation project;</a:t>
            </a:r>
            <a:endParaRPr lang="fr-FR" sz="3600" dirty="0"/>
          </a:p>
          <a:p>
            <a:r>
              <a:rPr lang="en-GB" sz="3600" dirty="0"/>
              <a:t>The chief standardisation officer  shall be active in searching to complete the group in case of important gap.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5.3.2 </a:t>
            </a:r>
            <a:r>
              <a:rPr lang="en-GB" sz="3600" b="1" dirty="0"/>
              <a:t>Experts commitments</a:t>
            </a:r>
            <a:endParaRPr lang="fr-FR" sz="3600" b="1" dirty="0"/>
          </a:p>
          <a:p>
            <a:pPr marL="0" indent="0">
              <a:buNone/>
            </a:pPr>
            <a:r>
              <a:rPr lang="en-GB" sz="3600" dirty="0"/>
              <a:t>By accepting his appointment, any expert shall be committed to, in particular:</a:t>
            </a:r>
            <a:endParaRPr lang="fr-FR" sz="3600" dirty="0"/>
          </a:p>
          <a:p>
            <a:pPr lvl="0"/>
            <a:r>
              <a:rPr lang="en-GB" sz="3600" dirty="0"/>
              <a:t>comply in any point with EFCoCert Standardisation Guidelines;</a:t>
            </a:r>
            <a:endParaRPr lang="fr-FR" sz="3600" dirty="0"/>
          </a:p>
          <a:p>
            <a:pPr lvl="0"/>
            <a:r>
              <a:rPr lang="en-GB" sz="3600" dirty="0"/>
              <a:t>ensure the necessary availability, as a volunteer;</a:t>
            </a:r>
            <a:endParaRPr lang="fr-FR" sz="3600" dirty="0"/>
          </a:p>
          <a:p>
            <a:pPr lvl="0"/>
            <a:r>
              <a:rPr lang="en-GB" sz="3600" dirty="0"/>
              <a:t>participate actively, in his personal name and in name of his expertise, to the votes and consultations;</a:t>
            </a:r>
            <a:endParaRPr lang="fr-FR" sz="3600" dirty="0"/>
          </a:p>
          <a:p>
            <a:pPr lvl="0"/>
            <a:r>
              <a:rPr lang="en-GB" sz="3600" dirty="0"/>
              <a:t>accept that his participation is publicly mentioned.</a:t>
            </a:r>
            <a:endParaRPr lang="fr-FR" sz="3600" dirty="0"/>
          </a:p>
          <a:p>
            <a:pPr marL="0" indent="0">
              <a:buNone/>
            </a:pPr>
            <a:r>
              <a:rPr lang="en-GB" sz="3600" dirty="0"/>
              <a:t>Documented evidence shall be maintained of the experts’ commitment (see Annex D).</a:t>
            </a:r>
            <a:endParaRPr lang="fr-FR" sz="3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3F194E-E616-43B8-B363-9C497939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62607-4974-4E7E-9454-B288650A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C53D3-55A8-4AF6-8D12-1D79A76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Parchemin : horizontal 6">
            <a:extLst>
              <a:ext uri="{FF2B5EF4-FFF2-40B4-BE49-F238E27FC236}">
                <a16:creationId xmlns:a16="http://schemas.microsoft.com/office/drawing/2014/main" id="{8FC1F243-D262-4D10-86D1-2E2BC5B21C6F}"/>
              </a:ext>
            </a:extLst>
          </p:cNvPr>
          <p:cNvSpPr/>
          <p:nvPr/>
        </p:nvSpPr>
        <p:spPr>
          <a:xfrm rot="832526">
            <a:off x="5934491" y="913509"/>
            <a:ext cx="316835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700" dirty="0"/>
              <a:t>Interested to participate?</a:t>
            </a:r>
          </a:p>
          <a:p>
            <a:pPr algn="ctr"/>
            <a:r>
              <a:rPr lang="en-IE" sz="1700" dirty="0"/>
              <a:t>Please apply!</a:t>
            </a:r>
          </a:p>
        </p:txBody>
      </p:sp>
    </p:spTree>
    <p:extLst>
      <p:ext uri="{BB962C8B-B14F-4D97-AF65-F5344CB8AC3E}">
        <p14:creationId xmlns:p14="http://schemas.microsoft.com/office/powerpoint/2010/main" val="92304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4D46F-C91F-4104-9F04-268928E6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Commenting</a:t>
            </a:r>
            <a:r>
              <a:rPr lang="fr-FR" dirty="0"/>
              <a:t> Template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E0B6C-5000-48E2-AB22-BA6F5162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A0767-9E26-4BE0-BE35-8855D24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6B5BF-5F5B-4C47-B611-067F47DA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3968A3-6881-4A2D-88A5-69B3AB8F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403"/>
            <a:ext cx="9144000" cy="53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4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789149-1603-497A-BEF2-F6D8DE0C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C3B154-CF4F-4815-94E3-3A5D2EF5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3A9C6-82B4-4CF3-90F4-7747D6F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2659CC-C00A-48D8-8F62-47B7C70E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322"/>
            <a:ext cx="9144000" cy="531400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01DED37-B8C1-42FA-A541-9792EA8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4624"/>
            <a:ext cx="5671542" cy="903635"/>
          </a:xfrm>
        </p:spPr>
        <p:txBody>
          <a:bodyPr/>
          <a:lstStyle/>
          <a:p>
            <a:r>
              <a:rPr lang="en-IE" dirty="0"/>
              <a:t>Commenting</a:t>
            </a:r>
            <a:r>
              <a:rPr lang="fr-FR" dirty="0"/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val="4869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extérieur, personne, debout, gens&#10;&#10;Description générée automatiquement">
            <a:extLst>
              <a:ext uri="{FF2B5EF4-FFF2-40B4-BE49-F238E27FC236}">
                <a16:creationId xmlns:a16="http://schemas.microsoft.com/office/drawing/2014/main" id="{EFFBB3FA-2CE9-4E4C-ACB6-DEE1CFBA4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5244075" cy="39330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8F72A9-FFDF-4029-8466-6FD2FD25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Experts’ Contribution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B1D30-3A4C-462E-A682-99FC73C7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1" y="1196752"/>
            <a:ext cx="8916483" cy="5328592"/>
          </a:xfrm>
        </p:spPr>
        <p:txBody>
          <a:bodyPr/>
          <a:lstStyle/>
          <a:p>
            <a:r>
              <a:rPr lang="fr-FR" dirty="0"/>
              <a:t>87 </a:t>
            </a:r>
            <a:r>
              <a:rPr lang="fr-FR" dirty="0" err="1"/>
              <a:t>comments</a:t>
            </a:r>
            <a:r>
              <a:rPr lang="fr-FR" dirty="0"/>
              <a:t> on </a:t>
            </a:r>
            <a:r>
              <a:rPr lang="fr-FR" dirty="0" err="1"/>
              <a:t>working</a:t>
            </a:r>
            <a:r>
              <a:rPr lang="fr-FR" dirty="0"/>
              <a:t> draft</a:t>
            </a:r>
          </a:p>
          <a:p>
            <a:r>
              <a:rPr lang="fr-FR" dirty="0"/>
              <a:t>24 </a:t>
            </a:r>
            <a:r>
              <a:rPr lang="fr-FR" dirty="0" err="1"/>
              <a:t>comments</a:t>
            </a:r>
            <a:r>
              <a:rPr lang="fr-FR" dirty="0"/>
              <a:t> on draft standard</a:t>
            </a:r>
          </a:p>
          <a:p>
            <a:r>
              <a:rPr lang="fr-FR" dirty="0"/>
              <a:t>44 </a:t>
            </a:r>
            <a:r>
              <a:rPr lang="fr-FR" dirty="0" err="1"/>
              <a:t>comments</a:t>
            </a:r>
            <a:r>
              <a:rPr lang="fr-FR" dirty="0"/>
              <a:t> on final draft standard (new Annex C)</a:t>
            </a:r>
          </a:p>
          <a:p>
            <a:r>
              <a:rPr lang="fr-FR" dirty="0"/>
              <a:t>130 </a:t>
            </a:r>
            <a:r>
              <a:rPr lang="fr-FR" dirty="0" err="1"/>
              <a:t>comments</a:t>
            </a:r>
            <a:r>
              <a:rPr lang="fr-FR" dirty="0"/>
              <a:t> on exam </a:t>
            </a:r>
            <a:r>
              <a:rPr lang="fr-FR" dirty="0" err="1"/>
              <a:t>material</a:t>
            </a:r>
            <a:endParaRPr lang="fr-FR" dirty="0"/>
          </a:p>
          <a:p>
            <a:r>
              <a:rPr lang="fr-FR" dirty="0"/>
              <a:t>… </a:t>
            </a:r>
            <a:r>
              <a:rPr lang="fr-FR" dirty="0" err="1"/>
              <a:t>comments</a:t>
            </a:r>
            <a:r>
              <a:rPr lang="fr-FR" dirty="0"/>
              <a:t> </a:t>
            </a:r>
            <a:r>
              <a:rPr lang="fr-FR" dirty="0" err="1"/>
              <a:t>raised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pilot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26240-5836-47E1-BABB-F953A67E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F4F6-48C5-4682-B7EE-F0D31926EFD4}" type="datetime1">
              <a:rPr lang="fr-FR" smtClean="0"/>
              <a:t>29/11/2020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1B7E2-7C4F-4964-A7E2-717891A3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www.efcocert.eu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A8A39-A23A-4400-8DB8-4C904673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AA17-627C-462D-9C1B-810A5BEE1F5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10233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Settings\ENDUSER\Bureau DB\MQ ProCert\ProCert Modele script 04.pot</Template>
  <TotalTime>34405</TotalTime>
  <Words>1377</Words>
  <Application>Microsoft Office PowerPoint</Application>
  <PresentationFormat>Affichage à l'écran (4:3)</PresentationFormat>
  <Paragraphs>368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Tahoma</vt:lpstr>
      <vt:lpstr>Times New Roman</vt:lpstr>
      <vt:lpstr>Wingdings</vt:lpstr>
      <vt:lpstr>2_Conception personnalisée</vt:lpstr>
      <vt:lpstr>WBL Mentor Competence Certification Scheme</vt:lpstr>
      <vt:lpstr>Summary</vt:lpstr>
      <vt:lpstr>Definitions</vt:lpstr>
      <vt:lpstr>Standardisation Process</vt:lpstr>
      <vt:lpstr>Experts’ Committee</vt:lpstr>
      <vt:lpstr>Scheme Experts Committee</vt:lpstr>
      <vt:lpstr>Commenting Template</vt:lpstr>
      <vt:lpstr>Commenting Template</vt:lpstr>
      <vt:lpstr>Experts’ Contribution</vt:lpstr>
      <vt:lpstr>Competence Certification Scheme</vt:lpstr>
      <vt:lpstr>Mentor4WBL Certification Scheme</vt:lpstr>
      <vt:lpstr>Competence Matrix</vt:lpstr>
      <vt:lpstr>Competence Matrix</vt:lpstr>
      <vt:lpstr>Prerequisites</vt:lpstr>
      <vt:lpstr>Competence Exam</vt:lpstr>
      <vt:lpstr>Competence Exam</vt:lpstr>
      <vt:lpstr>Competence Exam</vt:lpstr>
      <vt:lpstr>Examples of evidence</vt:lpstr>
      <vt:lpstr>Evidence-based self-assessment</vt:lpstr>
      <vt:lpstr>Competence Exam</vt:lpstr>
      <vt:lpstr>Examiners</vt:lpstr>
      <vt:lpstr>Examiners</vt:lpstr>
      <vt:lpstr>Pilot Organisation II</vt:lpstr>
      <vt:lpstr>Pilot Organisation III</vt:lpstr>
      <vt:lpstr>Pilot Organisation IV</vt:lpstr>
      <vt:lpstr>Pilot Organisation 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des Coachs Valais Excellence CONCEPT</dc:title>
  <dc:creator>Blanc</dc:creator>
  <cp:lastModifiedBy>Didier BLANC</cp:lastModifiedBy>
  <cp:revision>792</cp:revision>
  <cp:lastPrinted>2010-11-21T20:27:59Z</cp:lastPrinted>
  <dcterms:created xsi:type="dcterms:W3CDTF">2002-05-23T03:49:11Z</dcterms:created>
  <dcterms:modified xsi:type="dcterms:W3CDTF">2020-11-30T17:19:34Z</dcterms:modified>
</cp:coreProperties>
</file>